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1"/>
  </p:sldMasterIdLst>
  <p:notesMasterIdLst>
    <p:notesMasterId r:id="rId26"/>
  </p:notesMasterIdLst>
  <p:sldIdLst>
    <p:sldId id="256" r:id="rId2"/>
    <p:sldId id="261" r:id="rId3"/>
    <p:sldId id="303" r:id="rId4"/>
    <p:sldId id="304" r:id="rId5"/>
    <p:sldId id="305" r:id="rId6"/>
    <p:sldId id="306" r:id="rId7"/>
    <p:sldId id="307" r:id="rId8"/>
    <p:sldId id="308" r:id="rId9"/>
    <p:sldId id="309" r:id="rId10"/>
    <p:sldId id="310" r:id="rId11"/>
    <p:sldId id="311" r:id="rId12"/>
    <p:sldId id="312" r:id="rId13"/>
    <p:sldId id="313" r:id="rId14"/>
    <p:sldId id="314" r:id="rId15"/>
    <p:sldId id="315" r:id="rId16"/>
    <p:sldId id="316" r:id="rId17"/>
    <p:sldId id="317" r:id="rId18"/>
    <p:sldId id="318" r:id="rId19"/>
    <p:sldId id="319" r:id="rId20"/>
    <p:sldId id="320" r:id="rId21"/>
    <p:sldId id="321" r:id="rId22"/>
    <p:sldId id="322" r:id="rId23"/>
    <p:sldId id="323" r:id="rId24"/>
    <p:sldId id="324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 autoAdjust="0"/>
    <p:restoredTop sz="92101" autoAdjust="0"/>
  </p:normalViewPr>
  <p:slideViewPr>
    <p:cSldViewPr snapToGrid="0">
      <p:cViewPr varScale="1">
        <p:scale>
          <a:sx n="71" d="100"/>
          <a:sy n="71" d="100"/>
        </p:scale>
        <p:origin x="71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51C2E8-5552-47E1-890C-8BD2E31E53CD}" type="datetimeFigureOut">
              <a:rPr lang="en-US" smtClean="0"/>
              <a:t>4/25/2025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07FEF0-3264-4982-B926-C31AB995C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264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0F55C-0947-4B9C-83C7-0CAB31BF682A}" type="datetime1">
              <a:rPr lang="en-US" smtClean="0"/>
              <a:t>4/25/2025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1262A-DB5C-485B-8E93-B3D157C8341B}" type="datetime1">
              <a:rPr lang="en-US" smtClean="0"/>
              <a:t>4/25/2025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E483D-D6B2-420E-BFBB-731AF077EA73}" type="datetime1">
              <a:rPr lang="en-US" smtClean="0"/>
              <a:t>4/25/2025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1F350-397E-42BC-A7EB-6E4BAD0C0BA2}" type="datetime1">
              <a:rPr lang="en-US" smtClean="0"/>
              <a:t>4/25/2025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9FCF4-8B48-444A-B041-652614A008D4}" type="datetime1">
              <a:rPr lang="en-US" smtClean="0"/>
              <a:t>4/25/2025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1665-0C2D-48B4-AEDF-17299538CAE6}" type="datetime1">
              <a:rPr lang="en-US" smtClean="0"/>
              <a:t>4/25/2025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B270A-1F22-45D1-91FF-D7BA42395F48}" type="datetime1">
              <a:rPr lang="en-US" smtClean="0"/>
              <a:t>4/25/2025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CE1A6-7A58-47A5-B09D-D197A38C4A26}" type="datetime1">
              <a:rPr lang="en-US" smtClean="0"/>
              <a:t>4/25/2025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6D37B-AA71-48DB-814F-5672CF132EFB}" type="datetime1">
              <a:rPr lang="en-US" smtClean="0"/>
              <a:t>4/25/2025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B77C5B1-539E-41D8-B848-4C76E78566FC}" type="datetime1">
              <a:rPr lang="en-US" smtClean="0"/>
              <a:t>4/25/2025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1CCB6-A2EA-42A8-BE4F-BC22EDBFFDC4}" type="datetime1">
              <a:rPr lang="en-US" smtClean="0"/>
              <a:t>4/25/2025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F8CD1DB7-79BA-4F70-BD9B-3B9A25DD9ECE}" type="datetime1">
              <a:rPr lang="en-US" smtClean="0"/>
              <a:t>4/25/2025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hf hd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microsoft.com/office/2007/relationships/hdphoto" Target="../media/hdphoto7.wdp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0.wdp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2274534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DIP-CSE-4205</a:t>
            </a:r>
            <a:r>
              <a:rPr lang="en-US" sz="6000" dirty="0" smtClean="0"/>
              <a:t/>
            </a:r>
            <a:br>
              <a:rPr lang="en-US" sz="6000" dirty="0" smtClean="0"/>
            </a:br>
            <a:r>
              <a:rPr lang="en-US" sz="6000" dirty="0" smtClean="0"/>
              <a:t>Chapter-3</a:t>
            </a:r>
            <a:r>
              <a:rPr lang="en-US" sz="6000" dirty="0"/>
              <a:t/>
            </a:r>
            <a:br>
              <a:rPr lang="en-US" sz="6000" dirty="0"/>
            </a:br>
            <a:r>
              <a:rPr lang="en-US" sz="6000" b="1" dirty="0" smtClean="0"/>
              <a:t>Intensity Transformation and Spatial Filtering</a:t>
            </a:r>
            <a:endParaRPr lang="en-US" sz="6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cap="none" dirty="0" smtClean="0">
                <a:solidFill>
                  <a:schemeClr val="tx1"/>
                </a:solidFill>
              </a:rPr>
              <a:t>Department of Computer Science and Engineering</a:t>
            </a:r>
          </a:p>
          <a:p>
            <a:pPr>
              <a:lnSpc>
                <a:spcPct val="100000"/>
              </a:lnSpc>
            </a:pPr>
            <a:r>
              <a:rPr lang="en-US" cap="none" dirty="0" err="1" smtClean="0">
                <a:solidFill>
                  <a:schemeClr val="tx1"/>
                </a:solidFill>
              </a:rPr>
              <a:t>Comilla</a:t>
            </a:r>
            <a:r>
              <a:rPr lang="en-US" cap="none" dirty="0" smtClean="0">
                <a:solidFill>
                  <a:schemeClr val="tx1"/>
                </a:solidFill>
              </a:rPr>
              <a:t> University, </a:t>
            </a:r>
            <a:r>
              <a:rPr lang="en-US" cap="none" dirty="0" err="1" smtClean="0">
                <a:solidFill>
                  <a:schemeClr val="tx1"/>
                </a:solidFill>
              </a:rPr>
              <a:t>Cumilla</a:t>
            </a:r>
            <a:endParaRPr lang="en-US" cap="non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420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2179349" y="134778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th-TH"/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227971" y="1597310"/>
            <a:ext cx="9471857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Binary Slicing (Highlighting)/ Without Background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Preservation</a:t>
            </a:r>
          </a:p>
          <a:p>
            <a:pPr algn="just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Only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specified intensity range is highlighted, and all other pixels are suppressed (set to black or zero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/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Formula: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27971" y="416790"/>
            <a:ext cx="10058400" cy="7463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chemeClr val="tx1"/>
                </a:solidFill>
              </a:rPr>
              <a:t>Types of Intensity-Level Slicing</a:t>
            </a:r>
            <a:endParaRPr lang="en-US" sz="4000" dirty="0" smtClean="0">
              <a:solidFill>
                <a:schemeClr val="tx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176" y="3443969"/>
            <a:ext cx="6758813" cy="2795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763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2179349" y="134778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th-TH"/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227971" y="1597310"/>
            <a:ext cx="9471857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Background-Preserving Slicing / With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Preservation</a:t>
            </a:r>
          </a:p>
          <a:p>
            <a:pPr algn="just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specified intensity range is highlighted, but all other intensities are retained as they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are.</a:t>
            </a:r>
          </a:p>
          <a:p>
            <a:pPr algn="just"/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Formula: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27971" y="416790"/>
            <a:ext cx="10058400" cy="7463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chemeClr val="tx1"/>
                </a:solidFill>
              </a:rPr>
              <a:t>Types of Intensity-Level Slicing</a:t>
            </a:r>
            <a:endParaRPr lang="en-US" sz="4000" dirty="0" smtClean="0">
              <a:solidFill>
                <a:schemeClr val="tx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477" y="3546870"/>
            <a:ext cx="5367387" cy="1552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47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2179349" y="134778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th-TH"/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227971" y="1901786"/>
            <a:ext cx="9471857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a grayscale image, highlight bones or tissues that fall within an intensity range of 100–150:</a:t>
            </a:r>
          </a:p>
          <a:p>
            <a:pPr algn="just"/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Intensities between 100–150 → set to white (255)</a:t>
            </a:r>
          </a:p>
          <a:p>
            <a:pPr algn="just"/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Others → set to 0 (black) or remain unchanged</a:t>
            </a: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27971" y="416790"/>
            <a:ext cx="10058400" cy="7463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chemeClr val="tx1"/>
                </a:solidFill>
              </a:rPr>
              <a:t>Use Case Example</a:t>
            </a:r>
            <a:endParaRPr lang="en-US" sz="4000" dirty="0" smtClean="0">
              <a:solidFill>
                <a:schemeClr val="tx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1952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2179349" y="134778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th-TH"/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227971" y="1901786"/>
            <a:ext cx="9471857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Medical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Imaging: Isolating bone structures in X-rays.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Industrial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Inspection: Detecting defects in materials.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Astronomy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Highlighting celestial objects.</a:t>
            </a: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27971" y="416790"/>
            <a:ext cx="10058400" cy="7463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tx1"/>
                </a:solidFill>
              </a:rPr>
              <a:t>Application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9177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2179349" y="134778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th-TH"/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227971" y="1901786"/>
            <a:ext cx="9471857" cy="340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Histogram</a:t>
            </a:r>
          </a:p>
          <a:p>
            <a:pPr algn="just"/>
            <a:endParaRPr lang="en-US" sz="9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- represents the frequency distribution of pixel intensity values in an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image</a:t>
            </a:r>
          </a:p>
          <a:p>
            <a:pPr algn="just"/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Histogram Processing</a:t>
            </a:r>
          </a:p>
          <a:p>
            <a:pPr algn="just"/>
            <a:endPara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31825" indent="-631825" algn="just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- analyzing and manipulating the histogram of an image to enhance its visual quality or extract specific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features</a:t>
            </a:r>
          </a:p>
          <a:p>
            <a:pPr marL="631825" indent="-631825" algn="just"/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- enhancing contrast, improving brightness, and performing image equalization</a:t>
            </a: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27971" y="416790"/>
            <a:ext cx="10058400" cy="7463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/>
              <a:t>Histogram </a:t>
            </a:r>
            <a:r>
              <a:rPr lang="en-US" sz="4000" dirty="0" smtClean="0"/>
              <a:t>processing</a:t>
            </a:r>
            <a:endParaRPr lang="en-US" sz="4000" dirty="0" smtClean="0">
              <a:solidFill>
                <a:schemeClr val="tx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5595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2179349" y="134778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th-TH"/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227971" y="1901786"/>
            <a:ext cx="9471857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 algn="just">
              <a:buAutoNum type="arabicPeriod"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Histogram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Equalization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57300" lvl="2" indent="-342900" algn="just">
              <a:buFont typeface="Wingdings" panose="05000000000000000000" pitchFamily="2" charset="2"/>
              <a:buChar char="Ø"/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Redistribute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pixel intensities to achieve a uniform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histogram</a:t>
            </a:r>
          </a:p>
          <a:p>
            <a:pPr marL="1257300" lvl="2" indent="-342900" algn="just">
              <a:buFont typeface="Wingdings" panose="05000000000000000000" pitchFamily="2" charset="2"/>
              <a:buChar char="Ø"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Improve global contrast of the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image</a:t>
            </a:r>
          </a:p>
          <a:p>
            <a:pPr marL="1257300" lvl="2" indent="-342900" algn="just">
              <a:buFont typeface="Wingdings" panose="05000000000000000000" pitchFamily="2" charset="2"/>
              <a:buChar char="Ø"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Enhances the overall visibility of features, especially in images with poor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contrast</a:t>
            </a:r>
          </a:p>
          <a:p>
            <a:pPr algn="just"/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most pixels are in the dark range, equalization will stretch and shift them to cover a wider range, brightening the image</a:t>
            </a: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27971" y="376449"/>
            <a:ext cx="10058400" cy="7463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/>
              <a:t>Histogram processing Techniques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4253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2179349" y="134778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th-TH"/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227971" y="1877243"/>
            <a:ext cx="9471857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Steps: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Compute the histogram of the original image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Calculate the cumulative distribution function (CDF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/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Map intensities using the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CDF.</a:t>
            </a:r>
          </a:p>
          <a:p>
            <a:pPr algn="just"/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Round the values to the nearest integer.</a:t>
            </a: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27971" y="376449"/>
            <a:ext cx="10058400" cy="7463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/>
              <a:t>Histogram Equalization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8589" y="2984715"/>
            <a:ext cx="2554942" cy="90618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723530" y="3191118"/>
            <a:ext cx="47737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Where, </a:t>
            </a:r>
          </a:p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en-US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number of pixels that have  intensity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N= Total number of pixels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8210" y="4647410"/>
            <a:ext cx="3128625" cy="532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37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2179349" y="134778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th-TH"/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227971" y="1901786"/>
            <a:ext cx="9471857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 Histogram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Matching (Specification):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57300" lvl="2" indent="-342900" algn="just">
              <a:buFont typeface="Wingdings" panose="05000000000000000000" pitchFamily="2" charset="2"/>
              <a:buChar char="Ø"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Modify the histogram of an image to match a desired histogram (e.g., a reference image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2" algn="just"/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57300" lvl="2" indent="-342900" algn="just">
              <a:buFont typeface="Wingdings" panose="05000000000000000000" pitchFamily="2" charset="2"/>
              <a:buChar char="Ø"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Useful for normalizing images in medical imaging or matching lighting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conditions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27971" y="376449"/>
            <a:ext cx="10058400" cy="7463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/>
              <a:t>Histogram processing Techniques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872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2179349" y="134778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th-TH"/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227971" y="1877243"/>
            <a:ext cx="9471857" cy="2970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Steps:</a:t>
            </a:r>
          </a:p>
          <a:p>
            <a:pPr marL="685800" indent="-282575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Compute the histogram of the input image and its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CDF</a:t>
            </a:r>
          </a:p>
          <a:p>
            <a:pPr marL="685800" indent="-282575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Compute the CDF of the desired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histogram</a:t>
            </a:r>
          </a:p>
          <a:p>
            <a:pPr marL="685800" indent="-282575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each intensity level in the input image, find the closest intensity in the desired CDF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685800" indent="-282575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Remap the pixel values accordingly.</a:t>
            </a: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27971" y="376449"/>
            <a:ext cx="10058400" cy="7463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/>
              <a:t>Histogram Matching (Specification</a:t>
            </a:r>
            <a:r>
              <a:rPr lang="en-US" sz="4000" dirty="0" smtClean="0"/>
              <a:t>)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797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2179349" y="134778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th-TH"/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227971" y="1877243"/>
            <a:ext cx="9471857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-A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fundamental technique in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digital image processing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used to modify or enhance an image by applying a mathematical operation over a neighborhood of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pixels.</a:t>
            </a:r>
          </a:p>
          <a:p>
            <a:pPr algn="just"/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-Applied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directly to an image in the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spatial domain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—that is, pixel by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pixel</a:t>
            </a:r>
          </a:p>
          <a:p>
            <a:pPr algn="just"/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-Used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tasks like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smoothing (blurring)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sharpening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edge detection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and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noise reduction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27971" y="376449"/>
            <a:ext cx="10058400" cy="7463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/>
              <a:t>Spatial Filtering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152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2179349" y="134778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th-TH"/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227971" y="1532454"/>
            <a:ext cx="9471857" cy="372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Piecewise-linear transformation functions are functions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defined by different linear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expressions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each applying to a specific interval of the input domain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These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functions are "piecewise" because they are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constructed from multiple linear pieces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each applying to a specific subdomain.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They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commonly used in various fields, including image processing, optimization, and control systems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27971" y="416790"/>
            <a:ext cx="10058400" cy="7463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tx1"/>
                </a:solidFill>
              </a:rPr>
              <a:t>Piecewise-Linear Transformation Function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6333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2179349" y="134778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th-TH"/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227971" y="1877243"/>
            <a:ext cx="983895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filter or kernel (a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small rectangular region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e.g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3x3, 5x5) is placed over a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pixel and its neighborhood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Each pixel in the neighborhood is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multiplied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by the corresponding kernel value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results are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summed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(and sometimes normalized) to produce the new value for the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center pixel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process is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repeated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every pixel in the image (convolution).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27971" y="376449"/>
            <a:ext cx="10058400" cy="7463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/>
              <a:t>How It Works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8456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2179349" y="134778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th-TH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1204" name="Text Box 4"/>
              <p:cNvSpPr txBox="1">
                <a:spLocks noChangeArrowheads="1"/>
              </p:cNvSpPr>
              <p:nvPr/>
            </p:nvSpPr>
            <p:spPr bwMode="auto">
              <a:xfrm>
                <a:off x="1178108" y="1532454"/>
                <a:ext cx="9838958" cy="50964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For a 3x3 kernel applied to a pixel at position (x, y):</a:t>
                </a:r>
              </a:p>
              <a:p>
                <a:pPr marL="342900" indent="-342900" algn="just">
                  <a:buFont typeface="Wingdings" panose="05000000000000000000" pitchFamily="2" charset="2"/>
                  <a:buChar char="§"/>
                </a:pP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Kernel</a:t>
                </a:r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mcs>
                            <m:mc>
                              <m:mcPr>
                                <m:count m:val="3"/>
                                <m:mcJc m:val="center"/>
                              </m:mcPr>
                            </m:mc>
                          </m:mcs>
                          <m:ctrlPr>
                            <a:rPr lang="en-US" sz="240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mPr>
                        <m:mr>
                          <m:e>
                            <m:r>
                              <m:rPr>
                                <m:nor/>
                              </m:rPr>
                              <a:rPr lang="en-US" sz="2400" b="0" i="1" smtClean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k</m:t>
                            </m:r>
                            <m:r>
                              <m:rPr>
                                <m:nor/>
                              </m:rPr>
                              <a:rPr lang="en-US" sz="2400" b="0" i="1" smtClean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</m:mr>
                        <m:m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</m:e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</m:e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6</m:t>
                            </m:r>
                          </m:e>
                        </m:mr>
                        <m:m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7</m:t>
                            </m:r>
                          </m:e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8</m:t>
                            </m:r>
                          </m:e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9</m:t>
                            </m:r>
                          </m:e>
                        </m:mr>
                      </m:m>
                    </m:oMath>
                  </m:oMathPara>
                </a14:m>
                <a:endPara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 algn="just">
                  <a:buFont typeface="Wingdings" panose="05000000000000000000" pitchFamily="2" charset="2"/>
                  <a:buChar char="§"/>
                </a:pP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Neighborhood pixel values:</a:t>
                </a:r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mcs>
                            <m:mc>
                              <m:mcPr>
                                <m:count m:val="3"/>
                                <m:mcJc m:val="center"/>
                              </m:mcPr>
                            </m:mc>
                          </m:mcs>
                          <m:ctrlPr>
                            <a:rPr lang="en-US" sz="24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mPr>
                        <m:mr>
                          <m:e>
                            <m:r>
                              <m:rPr>
                                <m:nor/>
                              </m:rPr>
                              <a:rPr lang="en-US" sz="2400" b="0" i="1" smtClean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p</m:t>
                            </m:r>
                            <m:r>
                              <m:rPr>
                                <m:nor/>
                              </m:rPr>
                              <a:rPr lang="en-US" sz="2400" i="1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</m:mr>
                        <m:m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</m:e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</m:e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6</m:t>
                            </m:r>
                          </m:e>
                        </m:mr>
                        <m:m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7</m:t>
                            </m:r>
                          </m:e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8</m:t>
                            </m:r>
                          </m:e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9</m:t>
                            </m:r>
                          </m:e>
                        </m:mr>
                      </m:m>
                    </m:oMath>
                  </m:oMathPara>
                </a14:m>
                <a:endPara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:endPara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 algn="just">
                  <a:buFont typeface="Wingdings" panose="05000000000000000000" pitchFamily="2" charset="2"/>
                  <a:buChar char="§"/>
                </a:pPr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New 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pixel value = </a:t>
                </a:r>
                <a:r>
                  <a:rPr lang="en-US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k1*p1 + k2*p2 + k3*p3 + k4*p4 + k5*p5 + k6*p6 + k7*p7 + k8*p8 + k9*p9</a:t>
                </a:r>
              </a:p>
              <a:p>
                <a:pPr algn="just"/>
                <a:endPara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1204" name="Text 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78108" y="1532454"/>
                <a:ext cx="9838958" cy="5096460"/>
              </a:xfrm>
              <a:prstGeom prst="rect">
                <a:avLst/>
              </a:prstGeom>
              <a:blipFill rotWithShape="0">
                <a:blip r:embed="rId2"/>
                <a:stretch>
                  <a:fillRect l="-929" t="-957" r="-991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tle 1"/>
          <p:cNvSpPr txBox="1">
            <a:spLocks/>
          </p:cNvSpPr>
          <p:nvPr/>
        </p:nvSpPr>
        <p:spPr>
          <a:xfrm>
            <a:off x="1227971" y="376449"/>
            <a:ext cx="10058400" cy="7463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/>
              <a:t>How It </a:t>
            </a:r>
            <a:r>
              <a:rPr lang="en-US" sz="4000" dirty="0" smtClean="0"/>
              <a:t>Works (Example)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45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2179349" y="134778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th-TH"/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178108" y="1532454"/>
            <a:ext cx="9838958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Spatial filters are broadly categorized into two types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Linear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Filters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output is a weighted sum of input pixel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values.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Common examples:</a:t>
            </a:r>
          </a:p>
          <a:p>
            <a:pPr algn="just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Smoothing 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(Low-Pass) Filters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Reduce noise and blur the image.</a:t>
            </a:r>
          </a:p>
          <a:p>
            <a:pPr algn="just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Example: 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Mean filter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(averages neighborhood pixels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/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27971" y="376449"/>
            <a:ext cx="10058400" cy="7463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/>
              <a:t>Types of Spatial Filters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597" y="4208625"/>
            <a:ext cx="2823739" cy="1314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612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2179349" y="134778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th-TH"/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178108" y="1532454"/>
            <a:ext cx="9838958" cy="375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Sharpening (High-Pass) Filters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Enhance edges and details.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Laplacian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filter (emphasizes edges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/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Edge Detection Filters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Highlight edges.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Sobel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filter (detects horizontal or vertical edges).</a:t>
            </a:r>
          </a:p>
          <a:p>
            <a:pPr algn="just"/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27971" y="376449"/>
            <a:ext cx="10058400" cy="7463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/>
              <a:t>Types of Spatial Filters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5552" y="2486561"/>
            <a:ext cx="2277548" cy="113877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902" y="4485312"/>
            <a:ext cx="2135198" cy="1455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969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2179349" y="134778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th-TH"/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178108" y="1532454"/>
            <a:ext cx="983895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Non-Linear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Filters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The output is not a simple weighted sum but depends on a non-linear operation.</a:t>
            </a:r>
          </a:p>
          <a:p>
            <a:pPr algn="just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Common examples:</a:t>
            </a:r>
          </a:p>
          <a:p>
            <a:pPr algn="just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Median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Filter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Replaces the center pixel with the median value of the neighborhood. Effective for removing salt-and-pepper noise.</a:t>
            </a:r>
          </a:p>
          <a:p>
            <a:pPr algn="just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Min/Max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Filters: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Replace the center pixel with the minimum or maximum value in the neighborhood.</a:t>
            </a:r>
          </a:p>
          <a:p>
            <a:pPr algn="just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Rank-Order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Filters: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Sort neighborhood pixels and select a specific rank.</a:t>
            </a: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27971" y="376449"/>
            <a:ext cx="10058400" cy="7463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/>
              <a:t>Types of Spatial Filters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342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2179349" y="134778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th-TH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27971" y="416790"/>
            <a:ext cx="10058400" cy="7463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tx1"/>
                </a:solidFill>
              </a:rPr>
              <a:t>Piecewise-Linear Transformation Function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971" y="1901786"/>
            <a:ext cx="7983264" cy="3365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389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2179349" y="134778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th-TH"/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227971" y="2056889"/>
            <a:ext cx="9471857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Processing: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Contrast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Stretching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intensity-level slicing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Control Systems: Approximating nonlinear controllers.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Machine Learning: Activation functions (e.g.,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ReLU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a simple piecewise-linear function).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Mathematics: Approximating non-linear curves with linear segments.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27971" y="416790"/>
            <a:ext cx="10058400" cy="7463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tx1"/>
                </a:solidFill>
              </a:rPr>
              <a:t>Application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5332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2179349" y="134778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th-TH"/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227971" y="2056889"/>
            <a:ext cx="9471857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Contrast stretching is an image enhancement technique that</a:t>
            </a:r>
          </a:p>
          <a:p>
            <a:pPr algn="just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nhance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contrast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an image by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expanding the range of intensity values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emapping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original intensity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values to a wider or more desirable range using a piecewise-linear transformation function.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27971" y="416790"/>
            <a:ext cx="10058400" cy="7463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chemeClr val="tx1"/>
                </a:solidFill>
              </a:rPr>
              <a:t>Contrast Stretching</a:t>
            </a:r>
            <a:endParaRPr lang="en-US" sz="4000" dirty="0" smtClean="0">
              <a:solidFill>
                <a:schemeClr val="tx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1529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2179349" y="134778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th-TH"/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227971" y="2056889"/>
            <a:ext cx="9471857" cy="1908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Low-contrast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images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(e.g., underexposed or foggy images) have pixel values clustered in a narrow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range</a:t>
            </a:r>
          </a:p>
          <a:p>
            <a:pPr algn="just"/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6450" indent="-349250" algn="just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image has intensity values in a narrow range (e.g., 50–150), contrast stretching maps them to a wider range (e.g., 0–255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27971" y="416790"/>
            <a:ext cx="10058400" cy="7463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chemeClr val="tx1"/>
                </a:solidFill>
              </a:rPr>
              <a:t>Why Use </a:t>
            </a:r>
            <a:r>
              <a:rPr lang="en-US" sz="4000" dirty="0" smtClean="0">
                <a:solidFill>
                  <a:schemeClr val="tx1"/>
                </a:solidFill>
              </a:rPr>
              <a:t>Contrast Stretching?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8363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2179349" y="134778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th-TH"/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227971" y="2056889"/>
            <a:ext cx="9471857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Formula: </a:t>
            </a:r>
          </a:p>
          <a:p>
            <a:pPr algn="just"/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27971" y="416790"/>
            <a:ext cx="10058400" cy="7463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chemeClr val="tx1"/>
                </a:solidFill>
              </a:rPr>
              <a:t>Contrast Stretching</a:t>
            </a:r>
            <a:endParaRPr lang="en-US" sz="4000" dirty="0" smtClean="0">
              <a:solidFill>
                <a:schemeClr val="tx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493" y="2293517"/>
            <a:ext cx="5108496" cy="9203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376" y="3318890"/>
            <a:ext cx="5595836" cy="2470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1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2179349" y="134778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th-TH"/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227971" y="2056889"/>
            <a:ext cx="9471857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Medical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Imaging: Enhancing X-rays/MRI scans.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Surveillance: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Improving visibility in low-light conditions.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Satellite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Imagery: Adjusting land/water contrast.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27971" y="416790"/>
            <a:ext cx="10058400" cy="7463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chemeClr val="tx1"/>
                </a:solidFill>
              </a:rPr>
              <a:t>Application </a:t>
            </a:r>
            <a:r>
              <a:rPr lang="en-US" sz="4000" dirty="0" smtClean="0">
                <a:solidFill>
                  <a:schemeClr val="tx1"/>
                </a:solidFill>
              </a:rPr>
              <a:t>(Contrast Stretching)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8443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2179349" y="134778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th-TH"/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227971" y="2056889"/>
            <a:ext cx="9471857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Intensity-Level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Slicing is an image enhancement technique that</a:t>
            </a:r>
          </a:p>
          <a:p>
            <a:pPr algn="just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Highlight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specific ranges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intensity values in an image while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suppressing others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Instead of enhancing the entire dynamic range like contrast stretching, it focuses on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emphasizing certain pixel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intensities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Useful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feature extraction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enhancing regions of interest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(ROI), and medical imaging (e.g., isolating tumors or blood vessels).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27971" y="416790"/>
            <a:ext cx="10058400" cy="7463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chemeClr val="tx1"/>
                </a:solidFill>
              </a:rPr>
              <a:t>Intensity-Level Slicing</a:t>
            </a:r>
            <a:endParaRPr lang="en-US" sz="4000" dirty="0" smtClean="0">
              <a:solidFill>
                <a:schemeClr val="tx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7360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6336</TotalTime>
  <Words>1054</Words>
  <Application>Microsoft Office PowerPoint</Application>
  <PresentationFormat>Widescreen</PresentationFormat>
  <Paragraphs>208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Calibri</vt:lpstr>
      <vt:lpstr>Calibri Light</vt:lpstr>
      <vt:lpstr>Cambria Math</vt:lpstr>
      <vt:lpstr>Cordia New</vt:lpstr>
      <vt:lpstr>Times New Roman</vt:lpstr>
      <vt:lpstr>Wingdings</vt:lpstr>
      <vt:lpstr>Retrospect</vt:lpstr>
      <vt:lpstr>DIP-CSE-4205 Chapter-3 Intensity Transformation and Spatial Filtering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Digital Image Processing CSE-4206</dc:title>
  <dc:creator>Microsoft account</dc:creator>
  <cp:lastModifiedBy>Microsoft account</cp:lastModifiedBy>
  <cp:revision>136</cp:revision>
  <dcterms:created xsi:type="dcterms:W3CDTF">2025-02-07T09:17:49Z</dcterms:created>
  <dcterms:modified xsi:type="dcterms:W3CDTF">2025-04-24T19:34:31Z</dcterms:modified>
</cp:coreProperties>
</file>